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95" r:id="rId3"/>
    <p:sldId id="286" r:id="rId4"/>
    <p:sldId id="287" r:id="rId5"/>
    <p:sldId id="258" r:id="rId6"/>
    <p:sldId id="259" r:id="rId7"/>
    <p:sldId id="260" r:id="rId8"/>
    <p:sldId id="262" r:id="rId9"/>
    <p:sldId id="263" r:id="rId10"/>
    <p:sldId id="268" r:id="rId11"/>
    <p:sldId id="267" r:id="rId12"/>
    <p:sldId id="296" r:id="rId13"/>
    <p:sldId id="266" r:id="rId14"/>
    <p:sldId id="297" r:id="rId15"/>
    <p:sldId id="290" r:id="rId16"/>
    <p:sldId id="291" r:id="rId17"/>
    <p:sldId id="298" r:id="rId18"/>
    <p:sldId id="265" r:id="rId19"/>
    <p:sldId id="294" r:id="rId20"/>
    <p:sldId id="292" r:id="rId21"/>
    <p:sldId id="293" r:id="rId22"/>
    <p:sldId id="264" r:id="rId23"/>
    <p:sldId id="288" r:id="rId24"/>
    <p:sldId id="289" r:id="rId25"/>
    <p:sldId id="285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00"/>
    <p:restoredTop sz="94667"/>
  </p:normalViewPr>
  <p:slideViewPr>
    <p:cSldViewPr snapToGrid="0">
      <p:cViewPr varScale="1">
        <p:scale>
          <a:sx n="189" d="100"/>
          <a:sy n="189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46444B-92A1-0535-5112-BA0849FD5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D2DCFD8-82CE-99C8-F61B-C45BB67E8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416425-7B6F-6F35-B44E-EDD0E21E3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4303-34FF-1541-82A3-6E99A4593AA0}" type="datetimeFigureOut">
              <a:rPr lang="fr-FR" smtClean="0"/>
              <a:t>17/10/2022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A00DEF-8548-8760-6A5D-B24C9F3E6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031ACA-FF3D-6C05-D72E-1DB7C794D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B8B6-98AC-144D-95CB-E479994AA1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176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9FED1-EE38-4F83-0B54-D7097485C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A2E81A2-E7B0-B1D3-5CB7-3BDB066C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801C15-CAC8-84BF-381B-D4686B2D1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4303-34FF-1541-82A3-6E99A4593AA0}" type="datetimeFigureOut">
              <a:rPr lang="fr-FR" smtClean="0"/>
              <a:t>17/10/2022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FBDF9B-ABF4-A3A5-0A2B-7091B19BB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2A1B3B-2C70-CE32-DC91-9C026805F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B8B6-98AC-144D-95CB-E479994AA1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057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8AB8A94-BB9C-F89A-07A6-C90163475E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C62096A-1DA5-5D51-9F11-F8FC38C12D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29E1E3-F890-4C31-F39D-029FC9438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4303-34FF-1541-82A3-6E99A4593AA0}" type="datetimeFigureOut">
              <a:rPr lang="fr-FR" smtClean="0"/>
              <a:t>17/10/2022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A58EBF-88C8-45D2-E69C-4EF4914F7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47BEEE-1E66-D926-5B03-FC196E3E7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B8B6-98AC-144D-95CB-E479994AA1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33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0071E4-D68C-FBCA-0F58-F68D01269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85A156-5CD8-0001-4227-B0D8C3DC6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7195F4-D1AE-E76D-49D9-F8562C603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4303-34FF-1541-82A3-6E99A4593AA0}" type="datetimeFigureOut">
              <a:rPr lang="fr-FR" smtClean="0"/>
              <a:t>17/10/2022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0D024F-7AC9-96F0-0E07-48097ED37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7F6401-968B-2A3B-DE8D-ED7795BFF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B8B6-98AC-144D-95CB-E479994AA1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037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E5CD8F-3A28-6F5A-2598-81E07F008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CF0B5A-4B03-5319-96B5-7966554A3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A07034-467A-9352-95D9-AB0E381A3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4303-34FF-1541-82A3-6E99A4593AA0}" type="datetimeFigureOut">
              <a:rPr lang="fr-FR" smtClean="0"/>
              <a:t>17/10/2022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64D7C3-00DB-CF19-16B1-D12CE01E7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E30831-8307-4EE2-65DF-35730D92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B8B6-98AC-144D-95CB-E479994AA1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0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FFB693-5544-BE6C-B84F-877B53E6F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028037-BBA0-ED9A-1AB8-569018EF2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60208DD-DDB1-A96B-5CF2-4C448E390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7C0EEB-D4A4-77C5-55C7-159DA4E36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4303-34FF-1541-82A3-6E99A4593AA0}" type="datetimeFigureOut">
              <a:rPr lang="fr-FR" smtClean="0"/>
              <a:t>17/10/2022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0B727B-54A4-A1F4-C62B-54146E7AF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DE6C71-5C03-5BB6-3048-82205AC3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B8B6-98AC-144D-95CB-E479994AA1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99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307F9D-D5A3-D1D5-68CF-C7BEB7D5E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D86A53-55F5-06AC-2717-6E420676D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FFCBC86-7F34-7A6A-E0C9-0E08F6D8F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8799D95-6754-E923-4428-942C3E8CF7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65EC642-02F3-1E4B-1E02-D8A24562A4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7CDE37B-1866-194A-E78C-A2BCD797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4303-34FF-1541-82A3-6E99A4593AA0}" type="datetimeFigureOut">
              <a:rPr lang="fr-FR" smtClean="0"/>
              <a:t>17/10/2022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C318911-E4E2-CA77-6E07-8F7CC124A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120A4E4-FC2C-E4D7-378B-4BE64C542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B8B6-98AC-144D-95CB-E479994AA1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15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211472-AE2C-DBC3-FE41-A879B1F9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2E1AA0E-6800-73B1-3664-DBFD04C4E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4303-34FF-1541-82A3-6E99A4593AA0}" type="datetimeFigureOut">
              <a:rPr lang="fr-FR" smtClean="0"/>
              <a:t>17/10/2022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EC185CB-4D34-274A-5E08-E9A3066AE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7EFC1A1-1A1C-6E68-999B-5E7CC63F0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B8B6-98AC-144D-95CB-E479994AA1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38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CD0573C-46F7-6BFB-096B-E9734E79F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4303-34FF-1541-82A3-6E99A4593AA0}" type="datetimeFigureOut">
              <a:rPr lang="fr-FR" smtClean="0"/>
              <a:t>17/10/2022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BDBBF1-6ACB-8314-7C30-87A1C8A22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B06F7F0-3A0F-D9D6-78C1-74E245FFB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B8B6-98AC-144D-95CB-E479994AA1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763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790CAB-5C7F-0AB8-FAFD-AD4F00C2B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77418A-4688-9A56-2F37-40067F664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ABFBEAB-14FD-6289-AB50-1173AB9A8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1E61E0-8403-F780-DF79-F2F30012A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4303-34FF-1541-82A3-6E99A4593AA0}" type="datetimeFigureOut">
              <a:rPr lang="fr-FR" smtClean="0"/>
              <a:t>17/10/2022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33FFACA-54B0-4C1A-497C-240A0C006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9DAA525-0AE3-CF64-BA22-8146BEA42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B8B6-98AC-144D-95CB-E479994AA1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12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018CDD-E9AC-BEAC-6016-55D443C4C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9A16957-4DB4-9217-E5E8-0FAC98B0F2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1105C76-5FD1-C440-668A-51700E88A7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6AB4F55-2F01-A1F9-8500-DC94B3356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4303-34FF-1541-82A3-6E99A4593AA0}" type="datetimeFigureOut">
              <a:rPr lang="fr-FR" smtClean="0"/>
              <a:t>17/10/2022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7F83944-1185-2737-7DE6-52BEDDB48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4150D27-2141-6258-57A2-CE721B25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EB8B6-98AC-144D-95CB-E479994AA1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78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50FDCB4-980C-D36D-E074-6FD4DECA1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0CCB34-CD01-C1B1-FF20-A28084B4D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2D4A7D-8D3E-4D94-4D9F-FEB41D27F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84303-34FF-1541-82A3-6E99A4593AA0}" type="datetimeFigureOut">
              <a:rPr lang="fr-FR" smtClean="0"/>
              <a:t>17/10/2022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A16002-A76E-3C3C-6F4B-79447E4401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759934-946E-6EE7-8A06-FA66BAD4C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EB8B6-98AC-144D-95CB-E479994AA1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54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CB34976-A1C1-DED7-3BF9-BCA5EC2EF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70" y="956260"/>
            <a:ext cx="10388259" cy="378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mion, plafond, transport, équipement&#10;&#10;Description générée automatiquement">
            <a:extLst>
              <a:ext uri="{FF2B5EF4-FFF2-40B4-BE49-F238E27FC236}">
                <a16:creationId xmlns:a16="http://schemas.microsoft.com/office/drawing/2014/main" id="{DB478DA9-4786-8402-963F-4EB65E0ED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001" y="-1215999"/>
            <a:ext cx="12394002" cy="928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4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mion, extérieur&#10;&#10;Description générée automatiquement">
            <a:extLst>
              <a:ext uri="{FF2B5EF4-FFF2-40B4-BE49-F238E27FC236}">
                <a16:creationId xmlns:a16="http://schemas.microsoft.com/office/drawing/2014/main" id="{FC121C2B-12C6-E799-3566-85C00DE44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8187"/>
            <a:ext cx="12140388" cy="90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2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820B159-14EE-7121-31FB-FA3E5043B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38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3706A5ED-FE01-3D80-6CFB-C5A728BF3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954" y="-72537"/>
            <a:ext cx="12449908" cy="700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1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intérieur, bâtiment&#10;&#10;Description générée automatiquement">
            <a:extLst>
              <a:ext uri="{FF2B5EF4-FFF2-40B4-BE49-F238E27FC236}">
                <a16:creationId xmlns:a16="http://schemas.microsoft.com/office/drawing/2014/main" id="{7B6DF5BD-7C89-CBAE-248F-E85870777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378" y="-543697"/>
            <a:ext cx="12274378" cy="895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4">
            <a:extLst>
              <a:ext uri="{FF2B5EF4-FFF2-40B4-BE49-F238E27FC236}">
                <a16:creationId xmlns:a16="http://schemas.microsoft.com/office/drawing/2014/main" id="{C460B802-84A1-6BD4-13C4-816118C4923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45060" y="-385664"/>
            <a:ext cx="12282120" cy="6906240"/>
          </a:xfrm>
          <a:prstGeom prst="rect">
            <a:avLst/>
          </a:prstGeom>
          <a:ln w="0">
            <a:noFill/>
          </a:ln>
        </p:spPr>
      </p:pic>
      <p:sp>
        <p:nvSpPr>
          <p:cNvPr id="3" name="Afgeronde rechthoek 7">
            <a:extLst>
              <a:ext uri="{FF2B5EF4-FFF2-40B4-BE49-F238E27FC236}">
                <a16:creationId xmlns:a16="http://schemas.microsoft.com/office/drawing/2014/main" id="{207330B8-D15D-E4CB-5866-FF2F1B3F466A}"/>
              </a:ext>
            </a:extLst>
          </p:cNvPr>
          <p:cNvSpPr/>
          <p:nvPr/>
        </p:nvSpPr>
        <p:spPr>
          <a:xfrm>
            <a:off x="377580" y="564994"/>
            <a:ext cx="1766520" cy="91944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dirty="0"/>
              <a:t>Zapełnianie bunkra.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4" name="Afgeronde rechthoek 13">
            <a:extLst>
              <a:ext uri="{FF2B5EF4-FFF2-40B4-BE49-F238E27FC236}">
                <a16:creationId xmlns:a16="http://schemas.microsoft.com/office/drawing/2014/main" id="{B3F0CC67-FA49-644C-E2B5-8687325822E4}"/>
              </a:ext>
            </a:extLst>
          </p:cNvPr>
          <p:cNvSpPr/>
          <p:nvPr/>
        </p:nvSpPr>
        <p:spPr>
          <a:xfrm>
            <a:off x="2243820" y="937954"/>
            <a:ext cx="3147840" cy="126504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dirty="0"/>
              <a:t>W sumie są trzy bunkry. W tym samym czasie napełniany jest tylko jeden.</a:t>
            </a:r>
            <a:endParaRPr lang="en-US" sz="2000" b="0" strike="noStrike" spc="-1" dirty="0">
              <a:latin typeface="Arial"/>
            </a:endParaRPr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7C3BB545-94FA-88D4-05C8-18D04D366A1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603340" y="3169954"/>
            <a:ext cx="3448080" cy="1408320"/>
          </a:xfrm>
          <a:prstGeom prst="rect">
            <a:avLst/>
          </a:prstGeom>
          <a:ln w="0">
            <a:noFill/>
          </a:ln>
        </p:spPr>
      </p:pic>
      <p:pic>
        <p:nvPicPr>
          <p:cNvPr id="6" name="Afbeelding 9">
            <a:extLst>
              <a:ext uri="{FF2B5EF4-FFF2-40B4-BE49-F238E27FC236}">
                <a16:creationId xmlns:a16="http://schemas.microsoft.com/office/drawing/2014/main" id="{C3E2E56C-17A6-2AA0-8A48-C2AC941F2665}"/>
              </a:ext>
            </a:extLst>
          </p:cNvPr>
          <p:cNvPicPr/>
          <p:nvPr/>
        </p:nvPicPr>
        <p:blipFill>
          <a:blip r:embed="rId3"/>
          <a:stretch/>
        </p:blipFill>
        <p:spPr>
          <a:xfrm rot="21331800">
            <a:off x="6573540" y="3574234"/>
            <a:ext cx="3448080" cy="1408320"/>
          </a:xfrm>
          <a:prstGeom prst="rect">
            <a:avLst/>
          </a:prstGeom>
          <a:ln w="0">
            <a:noFill/>
          </a:ln>
        </p:spPr>
      </p:pic>
      <p:pic>
        <p:nvPicPr>
          <p:cNvPr id="7" name="Afbeelding 8">
            <a:extLst>
              <a:ext uri="{FF2B5EF4-FFF2-40B4-BE49-F238E27FC236}">
                <a16:creationId xmlns:a16="http://schemas.microsoft.com/office/drawing/2014/main" id="{F7F7E268-0D67-272A-7013-6D0DD4D34E1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522260" y="3972394"/>
            <a:ext cx="4420440" cy="3200040"/>
          </a:xfrm>
          <a:prstGeom prst="rect">
            <a:avLst/>
          </a:prstGeom>
          <a:ln w="0">
            <a:noFill/>
          </a:ln>
        </p:spPr>
      </p:pic>
      <p:sp>
        <p:nvSpPr>
          <p:cNvPr id="8" name="Pijl links 12">
            <a:extLst>
              <a:ext uri="{FF2B5EF4-FFF2-40B4-BE49-F238E27FC236}">
                <a16:creationId xmlns:a16="http://schemas.microsoft.com/office/drawing/2014/main" id="{07E4CAF6-227A-8D83-01F8-401F845D8023}"/>
              </a:ext>
            </a:extLst>
          </p:cNvPr>
          <p:cNvSpPr/>
          <p:nvPr/>
        </p:nvSpPr>
        <p:spPr>
          <a:xfrm rot="14293800">
            <a:off x="5623860" y="6683194"/>
            <a:ext cx="338400" cy="236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" name="Pijl links 16">
            <a:extLst>
              <a:ext uri="{FF2B5EF4-FFF2-40B4-BE49-F238E27FC236}">
                <a16:creationId xmlns:a16="http://schemas.microsoft.com/office/drawing/2014/main" id="{5E08A3B1-A060-390D-E5DC-5575FDCCC264}"/>
              </a:ext>
            </a:extLst>
          </p:cNvPr>
          <p:cNvSpPr/>
          <p:nvPr/>
        </p:nvSpPr>
        <p:spPr>
          <a:xfrm rot="14293800">
            <a:off x="5668860" y="6242914"/>
            <a:ext cx="338400" cy="236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" name="Pijl links 17">
            <a:extLst>
              <a:ext uri="{FF2B5EF4-FFF2-40B4-BE49-F238E27FC236}">
                <a16:creationId xmlns:a16="http://schemas.microsoft.com/office/drawing/2014/main" id="{27C92829-A4F7-BC98-8FA4-EA54F62375DB}"/>
              </a:ext>
            </a:extLst>
          </p:cNvPr>
          <p:cNvSpPr/>
          <p:nvPr/>
        </p:nvSpPr>
        <p:spPr>
          <a:xfrm rot="17890800">
            <a:off x="6563100" y="5720914"/>
            <a:ext cx="338400" cy="236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" name="Pijl links 18">
            <a:extLst>
              <a:ext uri="{FF2B5EF4-FFF2-40B4-BE49-F238E27FC236}">
                <a16:creationId xmlns:a16="http://schemas.microsoft.com/office/drawing/2014/main" id="{B288FBFB-09F9-21BE-1F68-8AA0C81A0A73}"/>
              </a:ext>
            </a:extLst>
          </p:cNvPr>
          <p:cNvSpPr/>
          <p:nvPr/>
        </p:nvSpPr>
        <p:spPr>
          <a:xfrm rot="17890800">
            <a:off x="6502620" y="5330674"/>
            <a:ext cx="338400" cy="236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Pijl links 20">
            <a:extLst>
              <a:ext uri="{FF2B5EF4-FFF2-40B4-BE49-F238E27FC236}">
                <a16:creationId xmlns:a16="http://schemas.microsoft.com/office/drawing/2014/main" id="{DF506871-B64A-2058-E364-6AD1A362EEA1}"/>
              </a:ext>
            </a:extLst>
          </p:cNvPr>
          <p:cNvSpPr/>
          <p:nvPr/>
        </p:nvSpPr>
        <p:spPr>
          <a:xfrm rot="14293800">
            <a:off x="5267100" y="6105394"/>
            <a:ext cx="338400" cy="236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Pijl links 21">
            <a:extLst>
              <a:ext uri="{FF2B5EF4-FFF2-40B4-BE49-F238E27FC236}">
                <a16:creationId xmlns:a16="http://schemas.microsoft.com/office/drawing/2014/main" id="{3D73C23D-0896-ED16-C029-78577CBED028}"/>
              </a:ext>
            </a:extLst>
          </p:cNvPr>
          <p:cNvSpPr/>
          <p:nvPr/>
        </p:nvSpPr>
        <p:spPr>
          <a:xfrm rot="17890800">
            <a:off x="6871620" y="5176594"/>
            <a:ext cx="338400" cy="2368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" name="Afgeronde rechthoek 23">
            <a:extLst>
              <a:ext uri="{FF2B5EF4-FFF2-40B4-BE49-F238E27FC236}">
                <a16:creationId xmlns:a16="http://schemas.microsoft.com/office/drawing/2014/main" id="{486F1DB3-A282-8630-BD32-F110898ED4B9}"/>
              </a:ext>
            </a:extLst>
          </p:cNvPr>
          <p:cNvSpPr/>
          <p:nvPr/>
        </p:nvSpPr>
        <p:spPr>
          <a:xfrm>
            <a:off x="995340" y="3672874"/>
            <a:ext cx="3686040" cy="196056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dirty="0"/>
              <a:t>Powietrze wdmuchiwane jest do kompostu pod kontem 45 stopni. Poprzez to osiągane jest optymalne rozgrzanie.</a:t>
            </a:r>
            <a:r>
              <a:rPr dirty="0"/>
              <a:t> </a:t>
            </a:r>
            <a:r>
              <a:rPr lang="pl-PL" dirty="0"/>
              <a:t>W sumie jest</a:t>
            </a:r>
            <a:r>
              <a:rPr dirty="0"/>
              <a:t> 5000 </a:t>
            </a:r>
            <a:r>
              <a:rPr lang="pl-PL" dirty="0"/>
              <a:t>otworów</a:t>
            </a:r>
            <a:r>
              <a:rPr dirty="0"/>
              <a:t>.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15" name="Afgeronde rechthoek 24">
            <a:extLst>
              <a:ext uri="{FF2B5EF4-FFF2-40B4-BE49-F238E27FC236}">
                <a16:creationId xmlns:a16="http://schemas.microsoft.com/office/drawing/2014/main" id="{DBED4FCC-0076-2A89-2A76-83DE4291B90E}"/>
              </a:ext>
            </a:extLst>
          </p:cNvPr>
          <p:cNvSpPr/>
          <p:nvPr/>
        </p:nvSpPr>
        <p:spPr>
          <a:xfrm>
            <a:off x="7328820" y="1593874"/>
            <a:ext cx="4244400" cy="126504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dirty="0"/>
              <a:t>Bunkry mają specjalną podłogę z rowkami</a:t>
            </a:r>
            <a:r>
              <a:rPr dirty="0"/>
              <a:t>, </a:t>
            </a:r>
            <a:r>
              <a:rPr lang="pl-PL" dirty="0"/>
              <a:t>przez którą wdmuchiwane jest powietrze do kompostu.</a:t>
            </a:r>
            <a:endParaRPr lang="en-US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120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 additive="repl"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300"/>
                            </p:stCondLst>
                            <p:childTnLst>
                              <p:par>
                                <p:cTn id="39" presetID="10" presetClass="entr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300"/>
                            </p:stCondLst>
                            <p:childTnLst>
                              <p:par>
                                <p:cTn id="43" presetID="10" presetClass="entr" repeatCount="indefinite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400"/>
                            </p:stCondLst>
                            <p:childTnLst>
                              <p:par>
                                <p:cTn id="47" presetID="10" presetClass="entr" repeatCount="indefinite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10" presetClass="entr" repeatCount="indefinite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600"/>
                            </p:stCondLst>
                            <p:childTnLst>
                              <p:par>
                                <p:cTn id="55" presetID="10" presetClass="entr" repeatCount="indefinite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700"/>
                            </p:stCondLst>
                            <p:childTnLst>
                              <p:par>
                                <p:cTn id="59" presetID="10" presetClass="entr" repeatCount="indefinite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fgeronde rechthoek 33">
            <a:extLst>
              <a:ext uri="{FF2B5EF4-FFF2-40B4-BE49-F238E27FC236}">
                <a16:creationId xmlns:a16="http://schemas.microsoft.com/office/drawing/2014/main" id="{832357D7-913A-838D-D735-F7E475988F2B}"/>
              </a:ext>
            </a:extLst>
          </p:cNvPr>
          <p:cNvSpPr/>
          <p:nvPr/>
        </p:nvSpPr>
        <p:spPr>
          <a:xfrm>
            <a:off x="8679240" y="1217520"/>
            <a:ext cx="2858400" cy="130392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dirty="0"/>
              <a:t>…a następnie powietrze przekierowywane jest poprzez rurki o średnicy 9 milimetrów</a:t>
            </a:r>
            <a:r>
              <a:rPr dirty="0"/>
              <a:t>…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3" name="Afgeronde rechthoek 32">
            <a:extLst>
              <a:ext uri="{FF2B5EF4-FFF2-40B4-BE49-F238E27FC236}">
                <a16:creationId xmlns:a16="http://schemas.microsoft.com/office/drawing/2014/main" id="{99ED3E52-F51F-A2FF-D43A-A5E7F592D5BE}"/>
              </a:ext>
            </a:extLst>
          </p:cNvPr>
          <p:cNvSpPr/>
          <p:nvPr/>
        </p:nvSpPr>
        <p:spPr>
          <a:xfrm>
            <a:off x="4818600" y="870120"/>
            <a:ext cx="3205080" cy="130392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dirty="0"/>
              <a:t>…</a:t>
            </a:r>
            <a:r>
              <a:rPr lang="pl-PL" dirty="0"/>
              <a:t>z rury powietrze przekierowywane jest do  wielu rurek o średnicy 1,6 centymetrów</a:t>
            </a:r>
            <a:r>
              <a:rPr dirty="0"/>
              <a:t>…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4" name="Afgeronde rechthoek 31">
            <a:extLst>
              <a:ext uri="{FF2B5EF4-FFF2-40B4-BE49-F238E27FC236}">
                <a16:creationId xmlns:a16="http://schemas.microsoft.com/office/drawing/2014/main" id="{4EEBCB72-6CE9-BF5F-BD53-DAD290BEF14C}"/>
              </a:ext>
            </a:extLst>
          </p:cNvPr>
          <p:cNvSpPr/>
          <p:nvPr/>
        </p:nvSpPr>
        <p:spPr>
          <a:xfrm>
            <a:off x="609480" y="446400"/>
            <a:ext cx="3646440" cy="118368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dirty="0"/>
              <a:t>Prędkość osiągana jest poprzez wdmuchiwanie powietrza w rurę o średnicy 1,2 metra za pomocą turbiny</a:t>
            </a:r>
            <a:r>
              <a:rPr dirty="0"/>
              <a:t>...</a:t>
            </a:r>
            <a:endParaRPr lang="en-US" sz="2000" b="0" strike="noStrike" spc="-1" dirty="0">
              <a:latin typeface="Arial"/>
            </a:endParaRPr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CBC0B69B-3EE4-F41B-1E07-C2ACE58DDED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1284480"/>
            <a:ext cx="3011040" cy="3954960"/>
          </a:xfrm>
          <a:prstGeom prst="rect">
            <a:avLst/>
          </a:prstGeom>
          <a:ln w="0">
            <a:noFill/>
          </a:ln>
        </p:spPr>
      </p:pic>
      <p:pic>
        <p:nvPicPr>
          <p:cNvPr id="6" name="Afbeelding 14">
            <a:extLst>
              <a:ext uri="{FF2B5EF4-FFF2-40B4-BE49-F238E27FC236}">
                <a16:creationId xmlns:a16="http://schemas.microsoft.com/office/drawing/2014/main" id="{E5C30B26-4E40-32EB-07ED-C213D6BAF10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239560" y="1986480"/>
            <a:ext cx="5221800" cy="2778480"/>
          </a:xfrm>
          <a:prstGeom prst="rect">
            <a:avLst/>
          </a:prstGeom>
          <a:ln w="0">
            <a:noFill/>
          </a:ln>
        </p:spPr>
      </p:pic>
      <p:pic>
        <p:nvPicPr>
          <p:cNvPr id="7" name="Afbeelding 15">
            <a:extLst>
              <a:ext uri="{FF2B5EF4-FFF2-40B4-BE49-F238E27FC236}">
                <a16:creationId xmlns:a16="http://schemas.microsoft.com/office/drawing/2014/main" id="{98C13D6B-0270-A115-9269-C12963A1E7F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501520" y="2275560"/>
            <a:ext cx="4310280" cy="2235240"/>
          </a:xfrm>
          <a:prstGeom prst="rect">
            <a:avLst/>
          </a:prstGeom>
          <a:ln w="0">
            <a:noFill/>
          </a:ln>
        </p:spPr>
      </p:pic>
      <p:pic>
        <p:nvPicPr>
          <p:cNvPr id="8" name="Afbeelding 16">
            <a:extLst>
              <a:ext uri="{FF2B5EF4-FFF2-40B4-BE49-F238E27FC236}">
                <a16:creationId xmlns:a16="http://schemas.microsoft.com/office/drawing/2014/main" id="{D122B251-4BB5-9BF4-0CF8-08B8E39FEE2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755560" y="3863520"/>
            <a:ext cx="3010320" cy="516240"/>
          </a:xfrm>
          <a:prstGeom prst="rect">
            <a:avLst/>
          </a:prstGeom>
          <a:ln w="0">
            <a:noFill/>
          </a:ln>
        </p:spPr>
      </p:pic>
      <p:sp>
        <p:nvSpPr>
          <p:cNvPr id="9" name="Gestreepte pijl rechts 20">
            <a:extLst>
              <a:ext uri="{FF2B5EF4-FFF2-40B4-BE49-F238E27FC236}">
                <a16:creationId xmlns:a16="http://schemas.microsoft.com/office/drawing/2014/main" id="{A6764D13-03D9-7097-7834-C8AF99FF6E38}"/>
              </a:ext>
            </a:extLst>
          </p:cNvPr>
          <p:cNvSpPr/>
          <p:nvPr/>
        </p:nvSpPr>
        <p:spPr>
          <a:xfrm>
            <a:off x="6624000" y="2476440"/>
            <a:ext cx="1299960" cy="62892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" name="Gestreepte pijl rechts 21">
            <a:extLst>
              <a:ext uri="{FF2B5EF4-FFF2-40B4-BE49-F238E27FC236}">
                <a16:creationId xmlns:a16="http://schemas.microsoft.com/office/drawing/2014/main" id="{1A9695E9-13A0-F4CC-57FE-CAD10B309780}"/>
              </a:ext>
            </a:extLst>
          </p:cNvPr>
          <p:cNvSpPr/>
          <p:nvPr/>
        </p:nvSpPr>
        <p:spPr>
          <a:xfrm>
            <a:off x="5899320" y="3055320"/>
            <a:ext cx="1299960" cy="62892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" name="Gestreepte pijl rechts 27">
            <a:extLst>
              <a:ext uri="{FF2B5EF4-FFF2-40B4-BE49-F238E27FC236}">
                <a16:creationId xmlns:a16="http://schemas.microsoft.com/office/drawing/2014/main" id="{4CE92DCE-8F99-001C-DA97-60F3D10B28E5}"/>
              </a:ext>
            </a:extLst>
          </p:cNvPr>
          <p:cNvSpPr/>
          <p:nvPr/>
        </p:nvSpPr>
        <p:spPr>
          <a:xfrm>
            <a:off x="7235280" y="3594240"/>
            <a:ext cx="1299960" cy="62892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Gestreepte pijl rechts 28">
            <a:extLst>
              <a:ext uri="{FF2B5EF4-FFF2-40B4-BE49-F238E27FC236}">
                <a16:creationId xmlns:a16="http://schemas.microsoft.com/office/drawing/2014/main" id="{F55A9635-E48B-80C3-21B4-2B2406406D65}"/>
              </a:ext>
            </a:extLst>
          </p:cNvPr>
          <p:cNvSpPr/>
          <p:nvPr/>
        </p:nvSpPr>
        <p:spPr>
          <a:xfrm>
            <a:off x="9730080" y="4158360"/>
            <a:ext cx="674640" cy="32652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Gestreepte pijl rechts 29">
            <a:extLst>
              <a:ext uri="{FF2B5EF4-FFF2-40B4-BE49-F238E27FC236}">
                <a16:creationId xmlns:a16="http://schemas.microsoft.com/office/drawing/2014/main" id="{57FD580B-CBDF-5F6A-25F0-038CA270D977}"/>
              </a:ext>
            </a:extLst>
          </p:cNvPr>
          <p:cNvSpPr/>
          <p:nvPr/>
        </p:nvSpPr>
        <p:spPr>
          <a:xfrm>
            <a:off x="10256040" y="3831840"/>
            <a:ext cx="674640" cy="32652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" name="Gestreepte pijl rechts 30">
            <a:extLst>
              <a:ext uri="{FF2B5EF4-FFF2-40B4-BE49-F238E27FC236}">
                <a16:creationId xmlns:a16="http://schemas.microsoft.com/office/drawing/2014/main" id="{B3C21F3B-08D0-F327-0FDE-76E180094F5A}"/>
              </a:ext>
            </a:extLst>
          </p:cNvPr>
          <p:cNvSpPr/>
          <p:nvPr/>
        </p:nvSpPr>
        <p:spPr>
          <a:xfrm>
            <a:off x="10832760" y="4158360"/>
            <a:ext cx="674640" cy="32652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" name="Afbeelding 6">
            <a:extLst>
              <a:ext uri="{FF2B5EF4-FFF2-40B4-BE49-F238E27FC236}">
                <a16:creationId xmlns:a16="http://schemas.microsoft.com/office/drawing/2014/main" id="{C9F373B3-5FD1-F1AB-4EDE-94441F85BF7F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32360" y="1530000"/>
            <a:ext cx="2297160" cy="3434760"/>
          </a:xfrm>
          <a:prstGeom prst="rect">
            <a:avLst/>
          </a:prstGeom>
          <a:ln w="0">
            <a:noFill/>
          </a:ln>
        </p:spPr>
      </p:pic>
      <p:sp>
        <p:nvSpPr>
          <p:cNvPr id="16" name="Gestreepte pijl rechts 18">
            <a:extLst>
              <a:ext uri="{FF2B5EF4-FFF2-40B4-BE49-F238E27FC236}">
                <a16:creationId xmlns:a16="http://schemas.microsoft.com/office/drawing/2014/main" id="{B08845A4-CC3F-2612-CDB9-63381B3F505A}"/>
              </a:ext>
            </a:extLst>
          </p:cNvPr>
          <p:cNvSpPr/>
          <p:nvPr/>
        </p:nvSpPr>
        <p:spPr>
          <a:xfrm>
            <a:off x="1553400" y="2662560"/>
            <a:ext cx="2453760" cy="118728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" name="Afgeronde rechthoek 7">
            <a:extLst>
              <a:ext uri="{FF2B5EF4-FFF2-40B4-BE49-F238E27FC236}">
                <a16:creationId xmlns:a16="http://schemas.microsoft.com/office/drawing/2014/main" id="{C7693D85-1B17-58E5-EBA1-FE3A5C179D06}"/>
              </a:ext>
            </a:extLst>
          </p:cNvPr>
          <p:cNvSpPr/>
          <p:nvPr/>
        </p:nvSpPr>
        <p:spPr>
          <a:xfrm>
            <a:off x="711720" y="4908960"/>
            <a:ext cx="2562480" cy="84132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dirty="0"/>
              <a:t>Powietrze w tunelach osiąga prędkość</a:t>
            </a:r>
            <a:r>
              <a:rPr dirty="0"/>
              <a:t> </a:t>
            </a:r>
            <a:endParaRPr lang="pl-PL" dirty="0"/>
          </a:p>
          <a:p>
            <a:pPr algn="ctr">
              <a:lnSpc>
                <a:spcPct val="100000"/>
              </a:lnSpc>
            </a:pPr>
            <a:r>
              <a:rPr dirty="0"/>
              <a:t>80 m/s (288 </a:t>
            </a:r>
            <a:r>
              <a:rPr lang="pl-PL" dirty="0"/>
              <a:t>k</a:t>
            </a:r>
            <a:r>
              <a:rPr dirty="0"/>
              <a:t>m/h).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18" name="Afgeronde rechthoek 34">
            <a:extLst>
              <a:ext uri="{FF2B5EF4-FFF2-40B4-BE49-F238E27FC236}">
                <a16:creationId xmlns:a16="http://schemas.microsoft.com/office/drawing/2014/main" id="{414A9FEE-087E-EAB1-9111-27944FCD2E83}"/>
              </a:ext>
            </a:extLst>
          </p:cNvPr>
          <p:cNvSpPr/>
          <p:nvPr/>
        </p:nvSpPr>
        <p:spPr>
          <a:xfrm>
            <a:off x="4126320" y="4791960"/>
            <a:ext cx="6112440" cy="130392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dirty="0"/>
              <a:t>Ta prędkość powietrza jest konieczna do jego swobodnego przepływu przez kompost. To jest bardzo delikatny proces: masa kompostu musi być luźna a przy tym bakterie nie mogą być wydmuchiwane</a:t>
            </a:r>
            <a:r>
              <a:rPr dirty="0"/>
              <a:t>!</a:t>
            </a:r>
            <a:endParaRPr lang="en-US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7126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12000">
        <p:fad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49" presetClass="entr" repeatCount="indefinite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700"/>
                            </p:stCondLst>
                            <p:childTnLst>
                              <p:par>
                                <p:cTn id="24" presetID="1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2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4" dur="4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65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900"/>
                            </p:stCondLst>
                            <p:childTnLst>
                              <p:par>
                                <p:cTn id="67" presetID="1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9" dur="4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70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300"/>
                            </p:stCondLst>
                            <p:childTnLst>
                              <p:par>
                                <p:cTn id="72" presetID="1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4" dur="4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75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700"/>
                            </p:stCondLst>
                            <p:childTnLst>
                              <p:par>
                                <p:cTn id="77" presetID="10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700"/>
                            </p:stCondLst>
                            <p:childTnLst>
                              <p:par>
                                <p:cTn id="81" presetID="17" presetClass="exit" presetSubtype="2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F2787F4-C98F-E3C3-F4BC-6239A8982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755" y="-735227"/>
            <a:ext cx="12574719" cy="832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musique, orgue&#10;&#10;Description générée automatiquement">
            <a:extLst>
              <a:ext uri="{FF2B5EF4-FFF2-40B4-BE49-F238E27FC236}">
                <a16:creationId xmlns:a16="http://schemas.microsoft.com/office/drawing/2014/main" id="{8D8F7805-24CF-F016-AC2E-05072861A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16105" y="1116104"/>
            <a:ext cx="8928845" cy="6696634"/>
          </a:xfrm>
          <a:prstGeom prst="rect">
            <a:avLst/>
          </a:prstGeom>
        </p:spPr>
      </p:pic>
      <p:pic>
        <p:nvPicPr>
          <p:cNvPr id="5" name="Image 4" descr="Une image contenant extérieur&#10;&#10;Description générée automatiquement">
            <a:extLst>
              <a:ext uri="{FF2B5EF4-FFF2-40B4-BE49-F238E27FC236}">
                <a16:creationId xmlns:a16="http://schemas.microsoft.com/office/drawing/2014/main" id="{235CE13D-2823-875E-0612-831A34BFB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80741" y="399676"/>
            <a:ext cx="7327153" cy="549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1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ciel, arbre, boisson&#10;&#10;Description générée automatiquement">
            <a:extLst>
              <a:ext uri="{FF2B5EF4-FFF2-40B4-BE49-F238E27FC236}">
                <a16:creationId xmlns:a16="http://schemas.microsoft.com/office/drawing/2014/main" id="{AE1E0E3B-637A-2BDC-82F6-4B2032EEC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2528" y="-2245894"/>
            <a:ext cx="13154528" cy="986589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C237B17-21C7-381B-D450-B7A377059EB6}"/>
              </a:ext>
            </a:extLst>
          </p:cNvPr>
          <p:cNvSpPr txBox="1"/>
          <p:nvPr/>
        </p:nvSpPr>
        <p:spPr>
          <a:xfrm>
            <a:off x="1747901" y="5230976"/>
            <a:ext cx="72356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effectLst/>
              </a:rPr>
              <a:t>Bio-</a:t>
            </a:r>
            <a:r>
              <a:rPr lang="fr-FR" sz="4400" dirty="0" err="1">
                <a:solidFill>
                  <a:schemeClr val="bg1"/>
                </a:solidFill>
                <a:effectLst/>
              </a:rPr>
              <a:t>filtr</a:t>
            </a:r>
            <a:r>
              <a:rPr lang="fr-FR" sz="4400" dirty="0">
                <a:solidFill>
                  <a:schemeClr val="bg1"/>
                </a:solidFill>
                <a:effectLst/>
              </a:rPr>
              <a:t> do </a:t>
            </a:r>
            <a:r>
              <a:rPr lang="fr-FR" sz="4400" dirty="0" err="1">
                <a:solidFill>
                  <a:schemeClr val="bg1"/>
                </a:solidFill>
                <a:effectLst/>
              </a:rPr>
              <a:t>neutralnej</a:t>
            </a:r>
            <a:r>
              <a:rPr lang="fr-FR" sz="4400" dirty="0">
                <a:solidFill>
                  <a:schemeClr val="bg1"/>
                </a:solidFill>
                <a:effectLst/>
              </a:rPr>
              <a:t> </a:t>
            </a:r>
            <a:r>
              <a:rPr lang="fr-FR" sz="4400" dirty="0" err="1">
                <a:solidFill>
                  <a:schemeClr val="bg1"/>
                </a:solidFill>
                <a:effectLst/>
              </a:rPr>
              <a:t>emisji</a:t>
            </a:r>
            <a:r>
              <a:rPr lang="fr-FR" sz="4400" dirty="0">
                <a:solidFill>
                  <a:schemeClr val="bg1"/>
                </a:solidFill>
                <a:effectLst/>
              </a:rPr>
              <a:t> </a:t>
            </a:r>
          </a:p>
          <a:p>
            <a:endParaRPr lang="fr-FR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96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F6F195A-36F4-6273-B3DC-CFE22B02F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9" y="58544"/>
            <a:ext cx="12087922" cy="679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6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C9E53C4-887A-8863-C345-88438443D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3FBE73F-404F-F370-67D0-FC332690CF66}"/>
              </a:ext>
            </a:extLst>
          </p:cNvPr>
          <p:cNvSpPr txBox="1"/>
          <p:nvPr/>
        </p:nvSpPr>
        <p:spPr>
          <a:xfrm>
            <a:off x="0" y="0"/>
            <a:ext cx="129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C°</a:t>
            </a:r>
          </a:p>
        </p:txBody>
      </p:sp>
    </p:spTree>
    <p:extLst>
      <p:ext uri="{BB962C8B-B14F-4D97-AF65-F5344CB8AC3E}">
        <p14:creationId xmlns:p14="http://schemas.microsoft.com/office/powerpoint/2010/main" val="30826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1CBFAF1-FAD3-F5CF-0CA3-CBC958A3B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E46D767-D7D0-229E-4D79-99E7CD2CDFC7}"/>
              </a:ext>
            </a:extLst>
          </p:cNvPr>
          <p:cNvSpPr txBox="1"/>
          <p:nvPr/>
        </p:nvSpPr>
        <p:spPr>
          <a:xfrm>
            <a:off x="164756" y="0"/>
            <a:ext cx="97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Kwh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906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B768FC3-42B9-EFE7-F3AD-CEB1C2E93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027" y="-86926"/>
            <a:ext cx="9949945" cy="703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3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A258DD7-4E14-E148-673A-BE0BDFAB4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17" y="-577515"/>
            <a:ext cx="10782165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3278C12-61B2-B967-0B45-ACAF79C37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7994" y="-3436496"/>
            <a:ext cx="18307988" cy="1373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4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788B876-147C-96F3-6EAD-370C84E0E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9666" y="-1626413"/>
            <a:ext cx="14451332" cy="1011082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089C79-E3C7-9F50-10D1-6ADC42188E83}"/>
              </a:ext>
            </a:extLst>
          </p:cNvPr>
          <p:cNvSpPr txBox="1"/>
          <p:nvPr/>
        </p:nvSpPr>
        <p:spPr>
          <a:xfrm>
            <a:off x="826034" y="453357"/>
            <a:ext cx="10539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DZIĘKUJEMY PAŃSTWU BARDZO ZA UWAGĘ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8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extérieur&#10;&#10;Description générée automatiquement">
            <a:extLst>
              <a:ext uri="{FF2B5EF4-FFF2-40B4-BE49-F238E27FC236}">
                <a16:creationId xmlns:a16="http://schemas.microsoft.com/office/drawing/2014/main" id="{8F80710A-E4E3-A3DF-9AFB-2C18DD3AB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07792"/>
            <a:ext cx="12192000" cy="1309762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2760DC9-82E7-72C4-8C78-4FEA215983E2}"/>
              </a:ext>
            </a:extLst>
          </p:cNvPr>
          <p:cNvSpPr txBox="1"/>
          <p:nvPr/>
        </p:nvSpPr>
        <p:spPr>
          <a:xfrm>
            <a:off x="691979" y="428368"/>
            <a:ext cx="7998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NEUTRALNA EMISJA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 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REDUKCJA NIEPRZYJEMNYCH ZAPACHÓW 90%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 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REDUKCJA AMONIAKU 99%</a:t>
            </a:r>
          </a:p>
        </p:txBody>
      </p:sp>
    </p:spTree>
    <p:extLst>
      <p:ext uri="{BB962C8B-B14F-4D97-AF65-F5344CB8AC3E}">
        <p14:creationId xmlns:p14="http://schemas.microsoft.com/office/powerpoint/2010/main" val="414725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81D712D-EAC8-9F8E-612B-C135CD164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0841" y="-218850"/>
            <a:ext cx="15093682" cy="715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5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97FAF7E-5402-961F-C17F-A427B7A6A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734" y="609599"/>
            <a:ext cx="9878157" cy="554249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BAE321A-1BCE-F163-201B-57D882FB1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346" y="4815445"/>
            <a:ext cx="5073214" cy="184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&#10;&#10;Description générée automatiquement">
            <a:extLst>
              <a:ext uri="{FF2B5EF4-FFF2-40B4-BE49-F238E27FC236}">
                <a16:creationId xmlns:a16="http://schemas.microsoft.com/office/drawing/2014/main" id="{CEF40DB4-568C-8623-C488-0BBB9BAF8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369" y="-127036"/>
            <a:ext cx="12414738" cy="698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5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rang, ligné, grille&#10;&#10;Description générée automatiquement">
            <a:extLst>
              <a:ext uri="{FF2B5EF4-FFF2-40B4-BE49-F238E27FC236}">
                <a16:creationId xmlns:a16="http://schemas.microsoft.com/office/drawing/2014/main" id="{87096C80-E177-0A7E-0AB7-C571294C7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769" y="-219808"/>
            <a:ext cx="12973538" cy="7297615"/>
          </a:xfrm>
          <a:prstGeom prst="rect">
            <a:avLst/>
          </a:prstGeom>
        </p:spPr>
      </p:pic>
      <p:pic>
        <p:nvPicPr>
          <p:cNvPr id="5" name="Image 4" descr="Une image contenant ciel, extérieur&#10;&#10;Description générée automatiquement">
            <a:extLst>
              <a:ext uri="{FF2B5EF4-FFF2-40B4-BE49-F238E27FC236}">
                <a16:creationId xmlns:a16="http://schemas.microsoft.com/office/drawing/2014/main" id="{4F655542-AAA1-4216-1463-2889828BE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24" y="1345222"/>
            <a:ext cx="6705599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1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72EE75-FC21-1AB7-7DDF-0CC13DB6F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23091"/>
            <a:ext cx="19888200" cy="265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4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8F17CF2-4C8F-333C-7054-16FD1203F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" y="-107157"/>
            <a:ext cx="12573000" cy="7072313"/>
          </a:xfrm>
          <a:prstGeom prst="rect">
            <a:avLst/>
          </a:prstGeom>
        </p:spPr>
      </p:pic>
      <p:pic>
        <p:nvPicPr>
          <p:cNvPr id="5" name="Image 4" descr="Une image contenant vert, vieux, sale, peint&#10;&#10;Description générée automatiquement">
            <a:extLst>
              <a:ext uri="{FF2B5EF4-FFF2-40B4-BE49-F238E27FC236}">
                <a16:creationId xmlns:a16="http://schemas.microsoft.com/office/drawing/2014/main" id="{4C1395FE-2E37-8BF8-2B42-2807D953C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138" y="351694"/>
            <a:ext cx="6689970" cy="376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3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</TotalTime>
  <Words>172</Words>
  <Application>Microsoft Macintosh PowerPoint</Application>
  <PresentationFormat>Grand écran</PresentationFormat>
  <Paragraphs>19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LOESCH Serge</dc:creator>
  <cp:lastModifiedBy>LOESCH Serge</cp:lastModifiedBy>
  <cp:revision>19</cp:revision>
  <dcterms:created xsi:type="dcterms:W3CDTF">2022-10-11T16:28:56Z</dcterms:created>
  <dcterms:modified xsi:type="dcterms:W3CDTF">2022-10-17T17:02:55Z</dcterms:modified>
</cp:coreProperties>
</file>